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3" r:id="rId3"/>
    <p:sldId id="270" r:id="rId4"/>
    <p:sldId id="267" r:id="rId5"/>
    <p:sldId id="268" r:id="rId6"/>
    <p:sldId id="274" r:id="rId7"/>
    <p:sldId id="272"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2530-0A1B-7DFD-1D0C-E81925B0DC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4246E4-0531-6031-29E8-F10E110A2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C21918-7738-BB01-6109-43CBC9AEC9C5}"/>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5" name="Footer Placeholder 4">
            <a:extLst>
              <a:ext uri="{FF2B5EF4-FFF2-40B4-BE49-F238E27FC236}">
                <a16:creationId xmlns:a16="http://schemas.microsoft.com/office/drawing/2014/main" id="{924F9B1B-34E8-13A4-E9D9-7381927DA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6962F-F3E2-9202-E2F3-6A6C8A25F803}"/>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564453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BDC9-509A-0EC7-431A-EF7B013F93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48884F-BB1B-BEE3-154D-492B9D91B2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42E46-518C-75F2-9511-C6143373E459}"/>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5" name="Footer Placeholder 4">
            <a:extLst>
              <a:ext uri="{FF2B5EF4-FFF2-40B4-BE49-F238E27FC236}">
                <a16:creationId xmlns:a16="http://schemas.microsoft.com/office/drawing/2014/main" id="{32ACCD3D-811F-6E85-E55D-9509002302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E0F67-7DC4-D157-FEB1-731A3801D3C6}"/>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2279071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29DF9B-2198-026C-154C-2C8E5AF415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6FC387-4C3A-EE54-2E9A-E9342CC920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E5FA3-203C-1721-B717-2CC329AE36F7}"/>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5" name="Footer Placeholder 4">
            <a:extLst>
              <a:ext uri="{FF2B5EF4-FFF2-40B4-BE49-F238E27FC236}">
                <a16:creationId xmlns:a16="http://schemas.microsoft.com/office/drawing/2014/main" id="{EBEE2361-6339-83FD-1AF9-D51F9BFE8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626ED5-B1E6-4398-2F02-7C78D3221E9B}"/>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232547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ABC89-467A-76B9-CF11-D6D1F1530E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08452C-B450-E057-9FF0-6D99546F6E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5AAA87-6ACC-E92E-2BEF-386C1ACEFC62}"/>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5" name="Footer Placeholder 4">
            <a:extLst>
              <a:ext uri="{FF2B5EF4-FFF2-40B4-BE49-F238E27FC236}">
                <a16:creationId xmlns:a16="http://schemas.microsoft.com/office/drawing/2014/main" id="{61012324-70C8-33D7-1492-B048953B41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6F7EA5-AA54-05BE-B2AB-83116B12F3BE}"/>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215216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055F5-A625-8973-84C3-9DA164548B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429A4A-D24E-E9C9-56EB-9C86D96295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C0B28D-18C6-9DE5-9FB2-D6FDA4E2BD5D}"/>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5" name="Footer Placeholder 4">
            <a:extLst>
              <a:ext uri="{FF2B5EF4-FFF2-40B4-BE49-F238E27FC236}">
                <a16:creationId xmlns:a16="http://schemas.microsoft.com/office/drawing/2014/main" id="{596B04D0-BAD0-D2EA-41B5-D98C7E2CBB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CE457C-7912-2514-D2A8-49CA6D021DE0}"/>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74189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ED169-9232-B3F4-3792-F954B7C367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DBB91-BA43-B94B-F45B-8E817BC949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702D12-AE6A-4AF4-D521-42BAA93E8B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6973A2-4182-DD99-A026-36801DE51A0E}"/>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6" name="Footer Placeholder 5">
            <a:extLst>
              <a:ext uri="{FF2B5EF4-FFF2-40B4-BE49-F238E27FC236}">
                <a16:creationId xmlns:a16="http://schemas.microsoft.com/office/drawing/2014/main" id="{3C977B30-7AC4-0542-3355-B8A483BB5D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8D8780-3155-9BA8-946D-37CCD41165B2}"/>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3394553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6A9FA-1575-A14C-3D63-65E33627AB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1AAEFC-30F2-854B-3356-0FE0D730D1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0545C2-C6AF-33DE-19B2-51A4923F68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01ED05-6B74-5BE7-5A17-E1E7E9797B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76A07-1CDF-24FB-9A47-94247C95CE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407104-A461-BD85-7837-AAD64B6A82A9}"/>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8" name="Footer Placeholder 7">
            <a:extLst>
              <a:ext uri="{FF2B5EF4-FFF2-40B4-BE49-F238E27FC236}">
                <a16:creationId xmlns:a16="http://schemas.microsoft.com/office/drawing/2014/main" id="{CD616E61-9A0D-6B6D-4C27-0E985EDA88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CE98D1-D430-40B2-2FC7-0CDE84D7319C}"/>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2820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D87D8-E84F-3B24-9017-3EB5DAEC0B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D50C5A-6D7E-1623-A47F-8DB5A9FFDE7C}"/>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4" name="Footer Placeholder 3">
            <a:extLst>
              <a:ext uri="{FF2B5EF4-FFF2-40B4-BE49-F238E27FC236}">
                <a16:creationId xmlns:a16="http://schemas.microsoft.com/office/drawing/2014/main" id="{73643A2F-15DD-5431-77C1-C365922A48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A1761F-D34A-3094-05A4-6066A31FFF33}"/>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1723594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2943D4-0305-ED99-5751-8613B5B39C70}"/>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3" name="Footer Placeholder 2">
            <a:extLst>
              <a:ext uri="{FF2B5EF4-FFF2-40B4-BE49-F238E27FC236}">
                <a16:creationId xmlns:a16="http://schemas.microsoft.com/office/drawing/2014/main" id="{B2F8323B-8802-3F99-CEF2-3F547DEF92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E9C994-95E4-EDEF-3822-AAED63634AAB}"/>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119610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3FDA8-69C9-3F9D-EC1C-0A72F1533A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63474D-15B3-760E-5F50-E26FD71B71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9CBFED-292D-82EE-1B11-32D4CBDA16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F5CC13-1FD2-7640-639B-127752A9D981}"/>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6" name="Footer Placeholder 5">
            <a:extLst>
              <a:ext uri="{FF2B5EF4-FFF2-40B4-BE49-F238E27FC236}">
                <a16:creationId xmlns:a16="http://schemas.microsoft.com/office/drawing/2014/main" id="{7296D2DE-6FA6-DF65-7D98-830626CD96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FAF628-59D1-98DB-5539-688BEAE3666F}"/>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134164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F91CC-41ED-3F31-8938-C4089EE46B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EE9836-CDB1-4A9D-86EC-23CBE8B752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847F90-9E91-9892-D837-E60636E25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81F797-83C2-C09C-84C2-F6AFC9389D6B}"/>
              </a:ext>
            </a:extLst>
          </p:cNvPr>
          <p:cNvSpPr>
            <a:spLocks noGrp="1"/>
          </p:cNvSpPr>
          <p:nvPr>
            <p:ph type="dt" sz="half" idx="10"/>
          </p:nvPr>
        </p:nvSpPr>
        <p:spPr/>
        <p:txBody>
          <a:bodyPr/>
          <a:lstStyle/>
          <a:p>
            <a:fld id="{07771855-7C96-4F2A-A59B-52C53CF45658}" type="datetimeFigureOut">
              <a:rPr lang="en-US" smtClean="0"/>
              <a:t>11/19/2024</a:t>
            </a:fld>
            <a:endParaRPr lang="en-US"/>
          </a:p>
        </p:txBody>
      </p:sp>
      <p:sp>
        <p:nvSpPr>
          <p:cNvPr id="6" name="Footer Placeholder 5">
            <a:extLst>
              <a:ext uri="{FF2B5EF4-FFF2-40B4-BE49-F238E27FC236}">
                <a16:creationId xmlns:a16="http://schemas.microsoft.com/office/drawing/2014/main" id="{AE5BF046-0A64-878D-21A6-DC15A7044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4CE60E-D116-A1AB-A0FA-1EA6957D3F46}"/>
              </a:ext>
            </a:extLst>
          </p:cNvPr>
          <p:cNvSpPr>
            <a:spLocks noGrp="1"/>
          </p:cNvSpPr>
          <p:nvPr>
            <p:ph type="sldNum" sz="quarter" idx="12"/>
          </p:nvPr>
        </p:nvSpPr>
        <p:spPr/>
        <p:txBody>
          <a:bodyPr/>
          <a:lstStyle/>
          <a:p>
            <a:fld id="{A473E354-AD13-47FD-B301-EBBED3AD64D6}" type="slidenum">
              <a:rPr lang="en-US" smtClean="0"/>
              <a:t>‹#›</a:t>
            </a:fld>
            <a:endParaRPr lang="en-US"/>
          </a:p>
        </p:txBody>
      </p:sp>
    </p:spTree>
    <p:extLst>
      <p:ext uri="{BB962C8B-B14F-4D97-AF65-F5344CB8AC3E}">
        <p14:creationId xmlns:p14="http://schemas.microsoft.com/office/powerpoint/2010/main" val="217089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7E3207-8F41-F832-B229-8CF0A1D36C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FABFCD-38BE-5E12-B552-D3578E4727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EF491-E51E-9403-8C60-B8D9530DFD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71855-7C96-4F2A-A59B-52C53CF45658}" type="datetimeFigureOut">
              <a:rPr lang="en-US" smtClean="0"/>
              <a:t>11/19/2024</a:t>
            </a:fld>
            <a:endParaRPr lang="en-US"/>
          </a:p>
        </p:txBody>
      </p:sp>
      <p:sp>
        <p:nvSpPr>
          <p:cNvPr id="5" name="Footer Placeholder 4">
            <a:extLst>
              <a:ext uri="{FF2B5EF4-FFF2-40B4-BE49-F238E27FC236}">
                <a16:creationId xmlns:a16="http://schemas.microsoft.com/office/drawing/2014/main" id="{638647EC-B73E-1DF2-1BC6-14568A4F50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BCA686-7B3D-75D8-87B5-019C31C818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3E354-AD13-47FD-B301-EBBED3AD64D6}" type="slidenum">
              <a:rPr lang="en-US" smtClean="0"/>
              <a:t>‹#›</a:t>
            </a:fld>
            <a:endParaRPr lang="en-US"/>
          </a:p>
        </p:txBody>
      </p:sp>
    </p:spTree>
    <p:extLst>
      <p:ext uri="{BB962C8B-B14F-4D97-AF65-F5344CB8AC3E}">
        <p14:creationId xmlns:p14="http://schemas.microsoft.com/office/powerpoint/2010/main" val="1417971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A30B6-8A54-9D64-8BFF-AF3E485302F0}"/>
              </a:ext>
            </a:extLst>
          </p:cNvPr>
          <p:cNvSpPr>
            <a:spLocks noGrp="1"/>
          </p:cNvSpPr>
          <p:nvPr>
            <p:ph type="title"/>
          </p:nvPr>
        </p:nvSpPr>
        <p:spPr/>
        <p:txBody>
          <a:bodyPr/>
          <a:lstStyle/>
          <a:p>
            <a:pPr algn="ctr"/>
            <a:r>
              <a:rPr lang="en-US" dirty="0"/>
              <a:t>What is SCORE</a:t>
            </a:r>
          </a:p>
        </p:txBody>
      </p:sp>
      <p:sp>
        <p:nvSpPr>
          <p:cNvPr id="3" name="Content Placeholder 2">
            <a:extLst>
              <a:ext uri="{FF2B5EF4-FFF2-40B4-BE49-F238E27FC236}">
                <a16:creationId xmlns:a16="http://schemas.microsoft.com/office/drawing/2014/main" id="{EDA1C331-B866-864C-723A-CD7BC4F40AC7}"/>
              </a:ext>
            </a:extLst>
          </p:cNvPr>
          <p:cNvSpPr>
            <a:spLocks noGrp="1"/>
          </p:cNvSpPr>
          <p:nvPr>
            <p:ph idx="1"/>
          </p:nvPr>
        </p:nvSpPr>
        <p:spPr/>
        <p:txBody>
          <a:bodyPr/>
          <a:lstStyle/>
          <a:p>
            <a:r>
              <a:rPr lang="en-US" dirty="0"/>
              <a:t>Select Committee on Recycling and the Environment (SCORE)</a:t>
            </a:r>
          </a:p>
          <a:p>
            <a:r>
              <a:rPr lang="en-US" dirty="0"/>
              <a:t>What this does is creates a source of state funding for recycling programs to reduce waste, manage household hazardous wastes, and handle problem materials.  </a:t>
            </a:r>
          </a:p>
          <a:p>
            <a:r>
              <a:rPr lang="en-US" dirty="0"/>
              <a:t>87 Counties &amp; Western Lakes District(Duluth) provide an annual report to the MPCA based on our recycling in the county to receive this funding.</a:t>
            </a:r>
          </a:p>
          <a:p>
            <a:r>
              <a:rPr lang="en-US" dirty="0"/>
              <a:t>This funding can only be used on Recycling, Reduction, Reuse efforts.</a:t>
            </a:r>
          </a:p>
          <a:p>
            <a:r>
              <a:rPr lang="en-US" dirty="0"/>
              <a:t>We receive funding based on population.  Then county matches 25%.</a:t>
            </a:r>
          </a:p>
        </p:txBody>
      </p:sp>
    </p:spTree>
    <p:extLst>
      <p:ext uri="{BB962C8B-B14F-4D97-AF65-F5344CB8AC3E}">
        <p14:creationId xmlns:p14="http://schemas.microsoft.com/office/powerpoint/2010/main" val="250110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07FF5-068A-5619-37D9-89E37C7C5B57}"/>
              </a:ext>
            </a:extLst>
          </p:cNvPr>
          <p:cNvSpPr>
            <a:spLocks noGrp="1"/>
          </p:cNvSpPr>
          <p:nvPr>
            <p:ph type="title"/>
          </p:nvPr>
        </p:nvSpPr>
        <p:spPr/>
        <p:txBody>
          <a:bodyPr/>
          <a:lstStyle/>
          <a:p>
            <a:pPr algn="ctr"/>
            <a:r>
              <a:rPr lang="en-US" dirty="0"/>
              <a:t>Recycling In general</a:t>
            </a:r>
          </a:p>
        </p:txBody>
      </p:sp>
      <p:sp>
        <p:nvSpPr>
          <p:cNvPr id="3" name="Content Placeholder 2">
            <a:extLst>
              <a:ext uri="{FF2B5EF4-FFF2-40B4-BE49-F238E27FC236}">
                <a16:creationId xmlns:a16="http://schemas.microsoft.com/office/drawing/2014/main" id="{58B8A95F-7FBE-8970-2998-6BD832A2DCA7}"/>
              </a:ext>
            </a:extLst>
          </p:cNvPr>
          <p:cNvSpPr>
            <a:spLocks noGrp="1"/>
          </p:cNvSpPr>
          <p:nvPr>
            <p:ph idx="1"/>
          </p:nvPr>
        </p:nvSpPr>
        <p:spPr/>
        <p:txBody>
          <a:bodyPr>
            <a:normAutofit lnSpcReduction="10000"/>
          </a:bodyPr>
          <a:lstStyle/>
          <a:p>
            <a:r>
              <a:rPr lang="en-US" dirty="0"/>
              <a:t>Plastics are the hardest issue.  Most plastics do get landfilled.</a:t>
            </a:r>
          </a:p>
          <a:p>
            <a:r>
              <a:rPr lang="en-US" dirty="0"/>
              <a:t>Recycler Facilities choose based of profitability of items or need on what really gets recycled.</a:t>
            </a:r>
          </a:p>
          <a:p>
            <a:r>
              <a:rPr lang="en-US" dirty="0"/>
              <a:t>Cardboard, metals, glass, paper are most commonly recycled.  </a:t>
            </a:r>
          </a:p>
          <a:p>
            <a:r>
              <a:rPr lang="en-US" dirty="0"/>
              <a:t>Items if placed in bin must be emptied, clean.</a:t>
            </a:r>
          </a:p>
          <a:p>
            <a:r>
              <a:rPr lang="en-US" dirty="0"/>
              <a:t>Just because a facility can recycle it doesn’t mean if you put it in your curbside it will be recycled.</a:t>
            </a:r>
          </a:p>
          <a:p>
            <a:r>
              <a:rPr lang="en-US" dirty="0"/>
              <a:t>Questions reach out to myself or Recycling Center to better assist or give you a location that you can take it or use our Waste Wizard search.</a:t>
            </a:r>
          </a:p>
          <a:p>
            <a:endParaRPr lang="en-US" dirty="0"/>
          </a:p>
        </p:txBody>
      </p:sp>
    </p:spTree>
    <p:extLst>
      <p:ext uri="{BB962C8B-B14F-4D97-AF65-F5344CB8AC3E}">
        <p14:creationId xmlns:p14="http://schemas.microsoft.com/office/powerpoint/2010/main" val="24624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994AD-814E-0076-59E0-17629B11383D}"/>
              </a:ext>
            </a:extLst>
          </p:cNvPr>
          <p:cNvSpPr>
            <a:spLocks noGrp="1"/>
          </p:cNvSpPr>
          <p:nvPr>
            <p:ph type="title"/>
          </p:nvPr>
        </p:nvSpPr>
        <p:spPr/>
        <p:txBody>
          <a:bodyPr/>
          <a:lstStyle/>
          <a:p>
            <a:pPr algn="ctr"/>
            <a:r>
              <a:rPr lang="en-US" dirty="0"/>
              <a:t>2023 Countywide Report</a:t>
            </a:r>
          </a:p>
        </p:txBody>
      </p:sp>
      <p:sp>
        <p:nvSpPr>
          <p:cNvPr id="3" name="Content Placeholder 2">
            <a:extLst>
              <a:ext uri="{FF2B5EF4-FFF2-40B4-BE49-F238E27FC236}">
                <a16:creationId xmlns:a16="http://schemas.microsoft.com/office/drawing/2014/main" id="{04DAEE78-9355-215F-CCDD-F32FC9B94B15}"/>
              </a:ext>
            </a:extLst>
          </p:cNvPr>
          <p:cNvSpPr>
            <a:spLocks noGrp="1"/>
          </p:cNvSpPr>
          <p:nvPr>
            <p:ph idx="1"/>
          </p:nvPr>
        </p:nvSpPr>
        <p:spPr/>
        <p:txBody>
          <a:bodyPr/>
          <a:lstStyle/>
          <a:p>
            <a:r>
              <a:rPr lang="en-US" dirty="0"/>
              <a:t>38,153.12 Total tons all Recyclables and Reused Materials.</a:t>
            </a:r>
          </a:p>
          <a:p>
            <a:r>
              <a:rPr lang="en-US" dirty="0"/>
              <a:t>91,357.05 Total tons of all MSW.</a:t>
            </a:r>
          </a:p>
          <a:p>
            <a:r>
              <a:rPr lang="en-US" dirty="0"/>
              <a:t>That gave us a 41.76% recycling rate. </a:t>
            </a:r>
          </a:p>
          <a:p>
            <a:r>
              <a:rPr lang="en-US" dirty="0">
                <a:sym typeface="Wingdings" panose="05000000000000000000" pitchFamily="2" charset="2"/>
              </a:rPr>
              <a:t>State Mandates Greater Minnesota Counties 35% by 2030.</a:t>
            </a:r>
          </a:p>
          <a:p>
            <a:r>
              <a:rPr lang="en-US" dirty="0">
                <a:sym typeface="Wingdings" panose="05000000000000000000" pitchFamily="2" charset="2"/>
              </a:rPr>
              <a:t>Here is where it could be tricky.  If we are included in the metro in the future, its 70% requirement. </a:t>
            </a:r>
          </a:p>
          <a:p>
            <a:r>
              <a:rPr lang="en-US" dirty="0">
                <a:sym typeface="Wingdings" panose="05000000000000000000" pitchFamily="2" charset="2"/>
              </a:rPr>
              <a:t>If goal is not met, MPCA will step in and provide guidance, force funding and other means to meet that percentage.</a:t>
            </a:r>
            <a:endParaRPr lang="en-US" dirty="0"/>
          </a:p>
          <a:p>
            <a:endParaRPr lang="en-US" dirty="0"/>
          </a:p>
        </p:txBody>
      </p:sp>
    </p:spTree>
    <p:extLst>
      <p:ext uri="{BB962C8B-B14F-4D97-AF65-F5344CB8AC3E}">
        <p14:creationId xmlns:p14="http://schemas.microsoft.com/office/powerpoint/2010/main" val="85914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4174-7829-4B43-6C40-F805D4787FE3}"/>
              </a:ext>
            </a:extLst>
          </p:cNvPr>
          <p:cNvSpPr>
            <a:spLocks noGrp="1"/>
          </p:cNvSpPr>
          <p:nvPr>
            <p:ph type="title"/>
          </p:nvPr>
        </p:nvSpPr>
        <p:spPr/>
        <p:txBody>
          <a:bodyPr/>
          <a:lstStyle/>
          <a:p>
            <a:pPr algn="ctr"/>
            <a:r>
              <a:rPr lang="en-US" dirty="0"/>
              <a:t>Woodland Twp</a:t>
            </a:r>
          </a:p>
        </p:txBody>
      </p:sp>
      <p:sp>
        <p:nvSpPr>
          <p:cNvPr id="3" name="Content Placeholder 2">
            <a:extLst>
              <a:ext uri="{FF2B5EF4-FFF2-40B4-BE49-F238E27FC236}">
                <a16:creationId xmlns:a16="http://schemas.microsoft.com/office/drawing/2014/main" id="{75ABE1A9-B843-CA4C-D466-A7628B6FED7E}"/>
              </a:ext>
            </a:extLst>
          </p:cNvPr>
          <p:cNvSpPr>
            <a:spLocks noGrp="1"/>
          </p:cNvSpPr>
          <p:nvPr>
            <p:ph idx="1"/>
          </p:nvPr>
        </p:nvSpPr>
        <p:spPr/>
        <p:txBody>
          <a:bodyPr>
            <a:normAutofit/>
          </a:bodyPr>
          <a:lstStyle/>
          <a:p>
            <a:r>
              <a:rPr lang="en-US" dirty="0"/>
              <a:t>2024: </a:t>
            </a:r>
            <a:r>
              <a:rPr lang="en-US" sz="2400" dirty="0"/>
              <a:t>Quarter 1: 15.15 Tons for $578.00</a:t>
            </a:r>
          </a:p>
          <a:p>
            <a:pPr lvl="2"/>
            <a:r>
              <a:rPr lang="en-US" sz="2400" dirty="0"/>
              <a:t>Quarter 2: 19.24 Tons for $659.80</a:t>
            </a:r>
          </a:p>
          <a:p>
            <a:pPr lvl="2"/>
            <a:r>
              <a:rPr lang="en-US" sz="2400" dirty="0"/>
              <a:t>Quarter 3: 20.47 Tons for $687.40</a:t>
            </a:r>
          </a:p>
          <a:p>
            <a:r>
              <a:rPr lang="en-US" dirty="0"/>
              <a:t>To Date in Reimbursement: </a:t>
            </a:r>
            <a:r>
              <a:rPr lang="en-US" dirty="0">
                <a:solidFill>
                  <a:schemeClr val="accent6"/>
                </a:solidFill>
              </a:rPr>
              <a:t>$1925.20 for 54.86 Total tons.</a:t>
            </a:r>
          </a:p>
          <a:p>
            <a:r>
              <a:rPr lang="en-US" dirty="0"/>
              <a:t>429 Total Households; 252 Active Participants; </a:t>
            </a:r>
            <a:r>
              <a:rPr lang="en-US" dirty="0">
                <a:solidFill>
                  <a:schemeClr val="accent6"/>
                </a:solidFill>
              </a:rPr>
              <a:t>58%</a:t>
            </a:r>
          </a:p>
        </p:txBody>
      </p:sp>
    </p:spTree>
    <p:extLst>
      <p:ext uri="{BB962C8B-B14F-4D97-AF65-F5344CB8AC3E}">
        <p14:creationId xmlns:p14="http://schemas.microsoft.com/office/powerpoint/2010/main" val="3304054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951A9-2F85-FF5C-14E8-E5D38C207DA4}"/>
              </a:ext>
            </a:extLst>
          </p:cNvPr>
          <p:cNvSpPr>
            <a:spLocks noGrp="1"/>
          </p:cNvSpPr>
          <p:nvPr>
            <p:ph type="title"/>
          </p:nvPr>
        </p:nvSpPr>
        <p:spPr/>
        <p:txBody>
          <a:bodyPr/>
          <a:lstStyle/>
          <a:p>
            <a:pPr algn="ctr"/>
            <a:r>
              <a:rPr lang="en-US" dirty="0"/>
              <a:t>Ordinance	</a:t>
            </a:r>
          </a:p>
        </p:txBody>
      </p:sp>
      <p:sp>
        <p:nvSpPr>
          <p:cNvPr id="3" name="Content Placeholder 2">
            <a:extLst>
              <a:ext uri="{FF2B5EF4-FFF2-40B4-BE49-F238E27FC236}">
                <a16:creationId xmlns:a16="http://schemas.microsoft.com/office/drawing/2014/main" id="{B84B0B6A-9C93-CE84-664A-82849D2E1433}"/>
              </a:ext>
            </a:extLst>
          </p:cNvPr>
          <p:cNvSpPr>
            <a:spLocks noGrp="1"/>
          </p:cNvSpPr>
          <p:nvPr>
            <p:ph idx="1"/>
          </p:nvPr>
        </p:nvSpPr>
        <p:spPr/>
        <p:txBody>
          <a:bodyPr/>
          <a:lstStyle/>
          <a:p>
            <a:r>
              <a:rPr lang="en-US" dirty="0"/>
              <a:t>Wright County Tried to implement an ordinance change and being proactive with keeping Townships &amp; Cities in mind.</a:t>
            </a:r>
          </a:p>
          <a:p>
            <a:r>
              <a:rPr lang="en-US" dirty="0"/>
              <a:t>We were met with resistance from Private Haulers.</a:t>
            </a:r>
          </a:p>
          <a:p>
            <a:r>
              <a:rPr lang="en-US" dirty="0"/>
              <a:t>Ordinance was scrapped due to that resistance and guidance from the Haulers.</a:t>
            </a:r>
          </a:p>
          <a:p>
            <a:r>
              <a:rPr lang="en-US" dirty="0"/>
              <a:t>Current Situation with Ordinance Requirements:156.031 County Ord.</a:t>
            </a:r>
          </a:p>
          <a:p>
            <a:r>
              <a:rPr lang="en-US" dirty="0"/>
              <a:t>Opportunity to recycle – State Statue 115A.551</a:t>
            </a:r>
          </a:p>
          <a:p>
            <a:r>
              <a:rPr lang="en-US" dirty="0"/>
              <a:t>Organized &amp; Mandatory Collection 115A.94</a:t>
            </a:r>
          </a:p>
          <a:p>
            <a:r>
              <a:rPr lang="en-US" dirty="0"/>
              <a:t>Haulers to provide the option to recycle to the resident by ord.</a:t>
            </a:r>
          </a:p>
          <a:p>
            <a:endParaRPr lang="en-US" dirty="0"/>
          </a:p>
        </p:txBody>
      </p:sp>
    </p:spTree>
    <p:extLst>
      <p:ext uri="{BB962C8B-B14F-4D97-AF65-F5344CB8AC3E}">
        <p14:creationId xmlns:p14="http://schemas.microsoft.com/office/powerpoint/2010/main" val="119135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ABFB2-1E88-1381-1C8C-2449CD25F854}"/>
              </a:ext>
            </a:extLst>
          </p:cNvPr>
          <p:cNvSpPr>
            <a:spLocks noGrp="1"/>
          </p:cNvSpPr>
          <p:nvPr>
            <p:ph type="title"/>
          </p:nvPr>
        </p:nvSpPr>
        <p:spPr/>
        <p:txBody>
          <a:bodyPr/>
          <a:lstStyle/>
          <a:p>
            <a:pPr algn="ctr"/>
            <a:r>
              <a:rPr lang="en-US" dirty="0"/>
              <a:t>Funding Numbers</a:t>
            </a:r>
          </a:p>
        </p:txBody>
      </p:sp>
      <p:sp>
        <p:nvSpPr>
          <p:cNvPr id="3" name="Content Placeholder 2">
            <a:extLst>
              <a:ext uri="{FF2B5EF4-FFF2-40B4-BE49-F238E27FC236}">
                <a16:creationId xmlns:a16="http://schemas.microsoft.com/office/drawing/2014/main" id="{061309E5-C526-EBC8-EAE8-B9A05C340B63}"/>
              </a:ext>
            </a:extLst>
          </p:cNvPr>
          <p:cNvSpPr>
            <a:spLocks noGrp="1"/>
          </p:cNvSpPr>
          <p:nvPr>
            <p:ph idx="1"/>
          </p:nvPr>
        </p:nvSpPr>
        <p:spPr/>
        <p:txBody>
          <a:bodyPr/>
          <a:lstStyle/>
          <a:p>
            <a:r>
              <a:rPr lang="en-US" dirty="0"/>
              <a:t>Wright County Received in 2024 $</a:t>
            </a:r>
            <a:r>
              <a:rPr lang="en-US" dirty="0">
                <a:solidFill>
                  <a:schemeClr val="accent6"/>
                </a:solidFill>
              </a:rPr>
              <a:t>536,775 </a:t>
            </a:r>
            <a:r>
              <a:rPr lang="en-US" dirty="0"/>
              <a:t>with county match included. </a:t>
            </a:r>
          </a:p>
          <a:p>
            <a:r>
              <a:rPr lang="en-US" dirty="0"/>
              <a:t>Quarterly Reimbursements: Projected: $163,000 for the year.</a:t>
            </a:r>
          </a:p>
          <a:p>
            <a:r>
              <a:rPr lang="en-US" dirty="0"/>
              <a:t>30.36% of Operating Budget to pay for recycling bills Countywide.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224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E584A-C183-CA6E-CA78-712E9A7700D2}"/>
              </a:ext>
            </a:extLst>
          </p:cNvPr>
          <p:cNvSpPr>
            <a:spLocks noGrp="1"/>
          </p:cNvSpPr>
          <p:nvPr>
            <p:ph type="title"/>
          </p:nvPr>
        </p:nvSpPr>
        <p:spPr/>
        <p:txBody>
          <a:bodyPr/>
          <a:lstStyle/>
          <a:p>
            <a:pPr algn="ctr"/>
            <a:r>
              <a:rPr lang="en-US" dirty="0"/>
              <a:t>Why is the Funding Being Cut</a:t>
            </a:r>
          </a:p>
        </p:txBody>
      </p:sp>
      <p:sp>
        <p:nvSpPr>
          <p:cNvPr id="3" name="Content Placeholder 2">
            <a:extLst>
              <a:ext uri="{FF2B5EF4-FFF2-40B4-BE49-F238E27FC236}">
                <a16:creationId xmlns:a16="http://schemas.microsoft.com/office/drawing/2014/main" id="{7D641A82-512F-D0BE-1BA0-34F14A9A44D8}"/>
              </a:ext>
            </a:extLst>
          </p:cNvPr>
          <p:cNvSpPr>
            <a:spLocks noGrp="1"/>
          </p:cNvSpPr>
          <p:nvPr>
            <p:ph idx="1"/>
          </p:nvPr>
        </p:nvSpPr>
        <p:spPr/>
        <p:txBody>
          <a:bodyPr>
            <a:normAutofit/>
          </a:bodyPr>
          <a:lstStyle/>
          <a:p>
            <a:r>
              <a:rPr lang="en-US" dirty="0"/>
              <a:t>New Facility.  Cost of the new facility is not being paid out of general fund.  The total amount given was 4.6 Million.  SCORE must pay back annually the balance not allocated.</a:t>
            </a:r>
          </a:p>
          <a:p>
            <a:r>
              <a:rPr lang="en-US" dirty="0"/>
              <a:t>Current operation costs, other needs to further educate cannot be done without additional funding.</a:t>
            </a:r>
          </a:p>
          <a:p>
            <a:r>
              <a:rPr lang="en-US" dirty="0"/>
              <a:t>MPCA met with us at a special meeting last winter where we were told that giving cities and townships was not good practice with the money in that meeting. No other County participates in doing so.</a:t>
            </a:r>
          </a:p>
          <a:p>
            <a:r>
              <a:rPr lang="en-US" dirty="0"/>
              <a:t>Wright County Licensed Haulers, that gave the county more accurate reporting.</a:t>
            </a:r>
          </a:p>
        </p:txBody>
      </p:sp>
    </p:spTree>
    <p:extLst>
      <p:ext uri="{BB962C8B-B14F-4D97-AF65-F5344CB8AC3E}">
        <p14:creationId xmlns:p14="http://schemas.microsoft.com/office/powerpoint/2010/main" val="1124882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D87FB-5755-2FC0-EA4F-AFCDBAF29343}"/>
              </a:ext>
            </a:extLst>
          </p:cNvPr>
          <p:cNvSpPr>
            <a:spLocks noGrp="1"/>
          </p:cNvSpPr>
          <p:nvPr>
            <p:ph type="title"/>
          </p:nvPr>
        </p:nvSpPr>
        <p:spPr/>
        <p:txBody>
          <a:bodyPr/>
          <a:lstStyle/>
          <a:p>
            <a:pPr algn="ctr"/>
            <a:r>
              <a:rPr lang="en-US" dirty="0"/>
              <a:t>Next year’s Recycling Program</a:t>
            </a:r>
          </a:p>
        </p:txBody>
      </p:sp>
      <p:sp>
        <p:nvSpPr>
          <p:cNvPr id="3" name="Content Placeholder 2">
            <a:extLst>
              <a:ext uri="{FF2B5EF4-FFF2-40B4-BE49-F238E27FC236}">
                <a16:creationId xmlns:a16="http://schemas.microsoft.com/office/drawing/2014/main" id="{D108D0D2-55EE-3DE0-0AB7-F10DD6A39CEF}"/>
              </a:ext>
            </a:extLst>
          </p:cNvPr>
          <p:cNvSpPr>
            <a:spLocks noGrp="1"/>
          </p:cNvSpPr>
          <p:nvPr>
            <p:ph idx="1"/>
          </p:nvPr>
        </p:nvSpPr>
        <p:spPr/>
        <p:txBody>
          <a:bodyPr>
            <a:normAutofit/>
          </a:bodyPr>
          <a:lstStyle/>
          <a:p>
            <a:r>
              <a:rPr lang="en-US" dirty="0"/>
              <a:t>Look to build a new County Facility.  Build off a record year.</a:t>
            </a:r>
          </a:p>
          <a:p>
            <a:r>
              <a:rPr lang="en-US" dirty="0"/>
              <a:t>Enforcement Review on Haulers not providing information.</a:t>
            </a:r>
          </a:p>
          <a:p>
            <a:r>
              <a:rPr lang="en-US" dirty="0"/>
              <a:t>Talking with Local Business on different things being hauled.</a:t>
            </a:r>
          </a:p>
          <a:p>
            <a:r>
              <a:rPr lang="en-US" dirty="0"/>
              <a:t>More engagement with Cities and Townships.</a:t>
            </a:r>
          </a:p>
          <a:p>
            <a:r>
              <a:rPr lang="en-US" dirty="0"/>
              <a:t>Ordinance Review in 2025.  We will follow process by including Cities, Townships, and Haulers Representation in review of a change that works for residents</a:t>
            </a:r>
          </a:p>
          <a:p>
            <a:r>
              <a:rPr lang="en-US" dirty="0"/>
              <a:t>More Engagement with Countywide Newsletter(s)</a:t>
            </a:r>
          </a:p>
          <a:p>
            <a:r>
              <a:rPr lang="en-US" dirty="0"/>
              <a:t>Update Compost/Recycling Webpage</a:t>
            </a:r>
          </a:p>
          <a:p>
            <a:endParaRPr lang="en-US" dirty="0"/>
          </a:p>
          <a:p>
            <a:endParaRPr lang="en-US" dirty="0"/>
          </a:p>
        </p:txBody>
      </p:sp>
    </p:spTree>
    <p:extLst>
      <p:ext uri="{BB962C8B-B14F-4D97-AF65-F5344CB8AC3E}">
        <p14:creationId xmlns:p14="http://schemas.microsoft.com/office/powerpoint/2010/main" val="3476668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TotalTime>
  <Words>643</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What is SCORE</vt:lpstr>
      <vt:lpstr>Recycling In general</vt:lpstr>
      <vt:lpstr>2023 Countywide Report</vt:lpstr>
      <vt:lpstr>Woodland Twp</vt:lpstr>
      <vt:lpstr>Ordinance </vt:lpstr>
      <vt:lpstr>Funding Numbers</vt:lpstr>
      <vt:lpstr>Why is the Funding Being Cut</vt:lpstr>
      <vt:lpstr>Next year’s Recycling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Jacob R. Wagaman</dc:creator>
  <cp:lastModifiedBy>Jacob R. Wagaman</cp:lastModifiedBy>
  <cp:revision>15</cp:revision>
  <dcterms:created xsi:type="dcterms:W3CDTF">2024-10-21T13:39:58Z</dcterms:created>
  <dcterms:modified xsi:type="dcterms:W3CDTF">2024-11-19T12:38:37Z</dcterms:modified>
</cp:coreProperties>
</file>